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9" r:id="rId4"/>
    <p:sldId id="257" r:id="rId5"/>
    <p:sldId id="265" r:id="rId6"/>
    <p:sldId id="258" r:id="rId7"/>
    <p:sldId id="260" r:id="rId8"/>
    <p:sldId id="262" r:id="rId9"/>
    <p:sldId id="261" r:id="rId10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B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05C752-D543-14BA-1EF6-8B98B1C1325B}" v="117" dt="2023-05-21T15:26:14.749"/>
    <p1510:client id="{23462D7A-84A8-C5C5-8C57-EFF5D4D48EDF}" v="15" dt="2023-05-21T14:59:50.167"/>
    <p1510:client id="{455A7C8C-D221-BAE0-ACF7-052C17C19626}" v="1020" dt="2023-05-21T19:50:04.472"/>
    <p1510:client id="{603DE4A1-DEE1-D2F6-E18F-91B2E0F5D458}" v="66" dt="2023-05-21T14:46:06.3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o-RO"/>
              <a:t>Clic pentru editare stil titlu</a:t>
            </a:r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Clic pentru a edita stilul de subtitlu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6736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Clic pentru editare stil titlu</a:t>
            </a:r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Clic pentru editare stiluri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8189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Clic pentru editare stil titlu</a:t>
            </a:r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Clic pentru editare stiluri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68357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Clic pentru editare stil titlu</a:t>
            </a: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Clic pentru editare stiluri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92769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o-RO"/>
              <a:t>Clic pentru editare stil titlu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Clic pentru editare stiluri text Coordonator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03149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Clic pentru editare stil titlu</a:t>
            </a:r>
          </a:p>
        </p:txBody>
      </p:sp>
      <p:sp>
        <p:nvSpPr>
          <p:cNvPr id="3" name="Substituent conținut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Clic pentru editare stiluri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Clic pentru editare stiluri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39618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Clic pentru editare stil titlu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Clic pentru editare stiluri text Coordonator</a:t>
            </a:r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o-RO"/>
              <a:t>Clic pentru editare stiluri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5" name="Substituent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Clic pentru editare stiluri text Coordonator</a:t>
            </a:r>
          </a:p>
        </p:txBody>
      </p:sp>
      <p:sp>
        <p:nvSpPr>
          <p:cNvPr id="6" name="Substituent conținut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o-RO"/>
              <a:t>Clic pentru editare stiluri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7" name="Substituent dată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8" name="Substituent subsol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ubstituent număr diapozitiv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52911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Clic pentru editare stil titlu</a:t>
            </a:r>
          </a:p>
        </p:txBody>
      </p:sp>
      <p:sp>
        <p:nvSpPr>
          <p:cNvPr id="3" name="Substituent dată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36998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3" name="Substituent subsol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95968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Clic pentru editare stil titlu</a:t>
            </a: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Clic pentru editare stiluri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Clic pentru editare stiluri text Coordonator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43803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Clic pentru editare stil titlu</a:t>
            </a:r>
          </a:p>
        </p:txBody>
      </p:sp>
      <p:sp>
        <p:nvSpPr>
          <p:cNvPr id="3" name="Substituent i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Clic pentru editare stiluri text Coordonator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25016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Clic pentru editare stil titlu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Clic pentru editare stiluri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3E8AD-4F80-492A-97A9-79DD5BB5D54F}" type="datetimeFigureOut">
              <a:rPr lang="ro-RO" smtClean="0"/>
              <a:t>21.05.2023</a:t>
            </a:fld>
            <a:endParaRPr lang="ro-RO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C7AF6-F5DD-4AA3-9281-1BCA95A92161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34950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ine 7" descr="O imagine care conține text, de interior, birou, electronice&#10;&#10;Descriere generată automat">
            <a:extLst>
              <a:ext uri="{FF2B5EF4-FFF2-40B4-BE49-F238E27FC236}">
                <a16:creationId xmlns:a16="http://schemas.microsoft.com/office/drawing/2014/main" id="{3B77CA55-E6A8-09EC-F830-0BA4E3BFFA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66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0" name="Rectangle 2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setăText 5">
            <a:extLst>
              <a:ext uri="{FF2B5EF4-FFF2-40B4-BE49-F238E27FC236}">
                <a16:creationId xmlns:a16="http://schemas.microsoft.com/office/drawing/2014/main" id="{E3C4CC81-01FA-B48B-119F-29FCA17D91BF}"/>
              </a:ext>
            </a:extLst>
          </p:cNvPr>
          <p:cNvSpPr txBox="1"/>
          <p:nvPr/>
        </p:nvSpPr>
        <p:spPr>
          <a:xfrm>
            <a:off x="147132" y="1303920"/>
            <a:ext cx="4376326" cy="667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err="1">
                <a:solidFill>
                  <a:srgbClr val="FFFFFF"/>
                </a:solidFill>
                <a:latin typeface="Arial Nova"/>
                <a:ea typeface="+mj-ea"/>
                <a:cs typeface="+mj-cs"/>
              </a:rPr>
              <a:t>Costinaș</a:t>
            </a:r>
            <a:r>
              <a:rPr lang="en-US" sz="3200" b="1" dirty="0">
                <a:solidFill>
                  <a:srgbClr val="FFFFFF"/>
                </a:solidFill>
                <a:latin typeface="Arial Nova"/>
                <a:ea typeface="+mj-ea"/>
                <a:cs typeface="+mj-cs"/>
              </a:rPr>
              <a:t> Alexandru</a:t>
            </a:r>
          </a:p>
        </p:txBody>
      </p:sp>
    </p:spTree>
    <p:extLst>
      <p:ext uri="{BB962C8B-B14F-4D97-AF65-F5344CB8AC3E}">
        <p14:creationId xmlns:p14="http://schemas.microsoft.com/office/powerpoint/2010/main" val="2499791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ine 4" descr="O imagine care conține verde, electronice, lumină reflectorului, aproape&#10;&#10;Descriere generată automat">
            <a:extLst>
              <a:ext uri="{FF2B5EF4-FFF2-40B4-BE49-F238E27FC236}">
                <a16:creationId xmlns:a16="http://schemas.microsoft.com/office/drawing/2014/main" id="{334685D7-7599-DFB2-A3B1-FB228A1598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9A8CF316-BEA1-4656-BA16-1AFEE9DA8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223" y="382846"/>
            <a:ext cx="10515600" cy="1325563"/>
          </a:xfrm>
        </p:spPr>
        <p:txBody>
          <a:bodyPr>
            <a:normAutofit/>
          </a:bodyPr>
          <a:lstStyle/>
          <a:p>
            <a:r>
              <a:rPr lang="ro-RO" b="1" err="1">
                <a:solidFill>
                  <a:srgbClr val="FFFFFF"/>
                </a:solidFill>
                <a:latin typeface="Arial Nova"/>
              </a:rPr>
              <a:t>Razer</a:t>
            </a:r>
            <a:r>
              <a:rPr lang="ro-RO" b="1" dirty="0">
                <a:solidFill>
                  <a:srgbClr val="FFFFFF"/>
                </a:solidFill>
                <a:latin typeface="Arial Nova"/>
              </a:rPr>
              <a:t> Nari Ultimate</a:t>
            </a:r>
            <a:endParaRPr lang="ro-RO" b="1" dirty="0">
              <a:solidFill>
                <a:srgbClr val="FFFFFF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6F29E0D-9C1C-7F2E-A982-9A5CA5219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316" y="1843346"/>
            <a:ext cx="7051157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Wingdings" panose="020B0604020202020204" pitchFamily="34" charset="0"/>
              <a:buChar char="§"/>
            </a:pP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Căști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 wireless cu </a:t>
            </a: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tehnologie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 </a:t>
            </a: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haptică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creeată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 de </a:t>
            </a: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Lofelt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 care </a:t>
            </a: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convertește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sunetul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 </a:t>
            </a: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în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vibrații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în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timp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 real (a.k.a. </a:t>
            </a:r>
            <a:r>
              <a:rPr lang="en-US" sz="3200" dirty="0" err="1">
                <a:solidFill>
                  <a:srgbClr val="FFFFFF"/>
                </a:solidFill>
                <a:latin typeface="Arial Nova"/>
                <a:cs typeface="Calibri" panose="020F0502020204030204"/>
              </a:rPr>
              <a:t>HyperSense</a:t>
            </a:r>
            <a:r>
              <a:rPr lang="en-US" sz="3200" dirty="0">
                <a:solidFill>
                  <a:srgbClr val="FFFFFF"/>
                </a:solidFill>
                <a:latin typeface="Arial Nova"/>
                <a:cs typeface="Calibri" panose="020F0502020204030204"/>
              </a:rPr>
              <a:t>)</a:t>
            </a:r>
            <a:endParaRPr lang="ro-RO" sz="3200" dirty="0">
              <a:cs typeface="Calibri"/>
            </a:endParaRPr>
          </a:p>
          <a:p>
            <a:pPr algn="just">
              <a:buFont typeface="Wingdings" panose="020B0604020202020204" pitchFamily="34" charset="0"/>
              <a:buChar char="§"/>
            </a:pPr>
            <a:endParaRPr lang="en-US" sz="3200" dirty="0">
              <a:solidFill>
                <a:srgbClr val="FFFFFF"/>
              </a:solidFill>
              <a:latin typeface="Arial Nova"/>
              <a:cs typeface="Calibri" panose="020F0502020204030204"/>
            </a:endParaRPr>
          </a:p>
          <a:p>
            <a:pPr algn="just">
              <a:buFont typeface="Wingdings" panose="020B0604020202020204" pitchFamily="34" charset="0"/>
              <a:buChar char="§"/>
            </a:pPr>
            <a:endParaRPr lang="en-US" sz="3200" dirty="0">
              <a:solidFill>
                <a:srgbClr val="FFFFFF"/>
              </a:solidFill>
              <a:latin typeface="Arial Nova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53842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ine 4" descr="O imagine care conține verde, în aer liber, electronice&#10;&#10;Descriere generată automat">
            <a:extLst>
              <a:ext uri="{FF2B5EF4-FFF2-40B4-BE49-F238E27FC236}">
                <a16:creationId xmlns:a16="http://schemas.microsoft.com/office/drawing/2014/main" id="{F1D718C4-287D-63EC-D48E-4391D15581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75" t="1786" r="24386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u 1">
            <a:extLst>
              <a:ext uri="{FF2B5EF4-FFF2-40B4-BE49-F238E27FC236}">
                <a16:creationId xmlns:a16="http://schemas.microsoft.com/office/drawing/2014/main" id="{3C10EE61-F723-825A-A6B2-6903B726E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4585847" cy="1124712"/>
          </a:xfrm>
        </p:spPr>
        <p:txBody>
          <a:bodyPr anchor="b">
            <a:normAutofit/>
          </a:bodyPr>
          <a:lstStyle/>
          <a:p>
            <a:r>
              <a:rPr lang="ro-RO" sz="4800" b="1" dirty="0">
                <a:latin typeface="Arial Nova"/>
                <a:cs typeface="Calibri Light"/>
              </a:rPr>
              <a:t>Specificații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7CF2E8-0204-D06A-D1B4-31DFE62B0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6424881" cy="3207258"/>
          </a:xfrm>
        </p:spPr>
        <p:txBody>
          <a:bodyPr anchor="t">
            <a:normAutofit/>
          </a:bodyPr>
          <a:lstStyle/>
          <a:p>
            <a:pPr>
              <a:buFont typeface="Wingdings" panose="020B0604020202020204" pitchFamily="34" charset="0"/>
              <a:buChar char="§"/>
            </a:pPr>
            <a:r>
              <a:rPr lang="en-US" sz="2400" b="1" err="1">
                <a:latin typeface="Arial Nova"/>
                <a:cs typeface="Calibri"/>
              </a:rPr>
              <a:t>Frecvența</a:t>
            </a:r>
            <a:r>
              <a:rPr lang="en-US" sz="2400" b="1" dirty="0">
                <a:latin typeface="Arial Nova"/>
                <a:cs typeface="Calibri"/>
              </a:rPr>
              <a:t> de </a:t>
            </a:r>
            <a:r>
              <a:rPr lang="en-US" sz="2400" b="1" err="1">
                <a:latin typeface="Arial Nova"/>
                <a:cs typeface="Calibri"/>
              </a:rPr>
              <a:t>răspuns</a:t>
            </a:r>
            <a:r>
              <a:rPr lang="en-US" sz="2400" b="1" dirty="0">
                <a:latin typeface="Arial Nova"/>
                <a:cs typeface="Calibri"/>
              </a:rPr>
              <a:t>: 20 Hz – 20 kHz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b="1" err="1">
                <a:latin typeface="Arial Nova"/>
                <a:cs typeface="Calibri"/>
              </a:rPr>
              <a:t>Durata</a:t>
            </a:r>
            <a:r>
              <a:rPr lang="en-US" sz="2400" b="1" dirty="0">
                <a:latin typeface="Arial Nova"/>
                <a:cs typeface="Calibri"/>
              </a:rPr>
              <a:t> </a:t>
            </a:r>
            <a:r>
              <a:rPr lang="en-US" sz="2400" b="1" err="1">
                <a:latin typeface="Arial Nova"/>
                <a:cs typeface="Calibri"/>
              </a:rPr>
              <a:t>bateriei</a:t>
            </a:r>
            <a:r>
              <a:rPr lang="en-US" sz="2400" b="1" dirty="0">
                <a:latin typeface="Arial Nova"/>
                <a:cs typeface="Calibri"/>
              </a:rPr>
              <a:t>: </a:t>
            </a:r>
          </a:p>
          <a:p>
            <a:pPr marL="0" indent="0">
              <a:buNone/>
            </a:pPr>
            <a:r>
              <a:rPr lang="en-US" sz="2400" b="1" dirty="0">
                <a:latin typeface="Arial Nova"/>
                <a:cs typeface="Calibri"/>
              </a:rPr>
              <a:t>      - 8h cu RGB-urile </a:t>
            </a:r>
            <a:r>
              <a:rPr lang="en-US" sz="2400" b="1" dirty="0" err="1">
                <a:latin typeface="Arial Nova"/>
                <a:cs typeface="Calibri"/>
              </a:rPr>
              <a:t>pornite</a:t>
            </a:r>
            <a:r>
              <a:rPr lang="en-US" sz="2400" b="1" dirty="0">
                <a:latin typeface="Arial Nova"/>
                <a:cs typeface="Calibri"/>
              </a:rPr>
              <a:t> </a:t>
            </a:r>
            <a:r>
              <a:rPr lang="en-US" sz="2400" b="1" dirty="0" err="1">
                <a:latin typeface="Arial Nova"/>
                <a:cs typeface="Calibri"/>
              </a:rPr>
              <a:t>și</a:t>
            </a:r>
            <a:r>
              <a:rPr lang="en-US" sz="2400" b="1" dirty="0">
                <a:latin typeface="Arial Nova"/>
                <a:cs typeface="Calibri"/>
              </a:rPr>
              <a:t> </a:t>
            </a:r>
            <a:r>
              <a:rPr lang="en-US" sz="2400" b="1" dirty="0" err="1">
                <a:latin typeface="Arial Nova"/>
                <a:cs typeface="Calibri"/>
              </a:rPr>
              <a:t>HyperSense</a:t>
            </a:r>
            <a:endParaRPr lang="en-US" sz="2400" b="1" dirty="0">
              <a:latin typeface="Arial Nova"/>
              <a:cs typeface="Calibri"/>
            </a:endParaRPr>
          </a:p>
          <a:p>
            <a:pPr marL="0" indent="0">
              <a:buNone/>
            </a:pPr>
            <a:r>
              <a:rPr lang="en-US" sz="2400" b="1" dirty="0">
                <a:latin typeface="Arial Nova"/>
                <a:cs typeface="Calibri"/>
              </a:rPr>
              <a:t>      - 20h </a:t>
            </a:r>
            <a:r>
              <a:rPr lang="en-US" sz="2400" b="1" dirty="0" err="1">
                <a:latin typeface="Arial Nova"/>
                <a:cs typeface="Calibri"/>
              </a:rPr>
              <a:t>fără</a:t>
            </a:r>
            <a:r>
              <a:rPr lang="en-US" sz="2400" b="1" dirty="0">
                <a:latin typeface="Arial Nova"/>
                <a:cs typeface="Calibri"/>
              </a:rPr>
              <a:t> RGB-</a:t>
            </a:r>
            <a:r>
              <a:rPr lang="en-US" sz="2400" b="1" dirty="0" err="1">
                <a:latin typeface="Arial Nova"/>
                <a:cs typeface="Calibri"/>
              </a:rPr>
              <a:t>uri</a:t>
            </a:r>
            <a:r>
              <a:rPr lang="en-US" sz="2400" b="1" dirty="0">
                <a:latin typeface="Arial Nova"/>
                <a:cs typeface="Calibri"/>
              </a:rPr>
              <a:t> </a:t>
            </a:r>
            <a:r>
              <a:rPr lang="en-US" sz="2400" b="1" dirty="0" err="1">
                <a:latin typeface="Arial Nova"/>
                <a:cs typeface="Calibri"/>
              </a:rPr>
              <a:t>și</a:t>
            </a:r>
            <a:r>
              <a:rPr lang="en-US" sz="2400" b="1" dirty="0">
                <a:latin typeface="Arial Nova"/>
                <a:cs typeface="Calibri"/>
              </a:rPr>
              <a:t> </a:t>
            </a:r>
            <a:r>
              <a:rPr lang="en-US" sz="2400" b="1" dirty="0" err="1">
                <a:latin typeface="Arial Nova"/>
                <a:cs typeface="Calibri"/>
              </a:rPr>
              <a:t>HyperSense</a:t>
            </a:r>
            <a:endParaRPr lang="en-US" sz="2400" b="1" dirty="0">
              <a:latin typeface="Arial Nova"/>
              <a:cs typeface="Calibri"/>
            </a:endParaRP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b="1" err="1">
                <a:latin typeface="Arial Nova"/>
                <a:cs typeface="Calibri"/>
              </a:rPr>
              <a:t>Tipul</a:t>
            </a:r>
            <a:r>
              <a:rPr lang="en-US" sz="2400" b="1" dirty="0">
                <a:latin typeface="Arial Nova"/>
                <a:cs typeface="Calibri"/>
              </a:rPr>
              <a:t> </a:t>
            </a:r>
            <a:r>
              <a:rPr lang="en-US" sz="2400" b="1" err="1">
                <a:latin typeface="Arial Nova"/>
                <a:cs typeface="Calibri"/>
              </a:rPr>
              <a:t>difuzorului</a:t>
            </a:r>
            <a:r>
              <a:rPr lang="en-US" sz="2400" b="1" dirty="0">
                <a:latin typeface="Arial Nova"/>
                <a:cs typeface="Calibri"/>
              </a:rPr>
              <a:t>: magnet din </a:t>
            </a:r>
            <a:r>
              <a:rPr lang="en-US" sz="2400" b="1" err="1">
                <a:latin typeface="Arial Nova"/>
                <a:cs typeface="Calibri"/>
              </a:rPr>
              <a:t>neodim</a:t>
            </a:r>
            <a:endParaRPr lang="en-US" sz="2400" b="1">
              <a:latin typeface="Arial Nova"/>
              <a:cs typeface="Calibri"/>
            </a:endParaRP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b="1" err="1">
                <a:latin typeface="Arial Nova"/>
                <a:cs typeface="Calibri"/>
              </a:rPr>
              <a:t>Mărimea</a:t>
            </a:r>
            <a:r>
              <a:rPr lang="en-US" sz="2400" b="1" dirty="0">
                <a:latin typeface="Arial Nova"/>
                <a:cs typeface="Calibri"/>
              </a:rPr>
              <a:t> </a:t>
            </a:r>
            <a:r>
              <a:rPr lang="en-US" sz="2400" b="1" err="1">
                <a:latin typeface="Arial Nova"/>
                <a:cs typeface="Calibri"/>
              </a:rPr>
              <a:t>difuzorului</a:t>
            </a:r>
            <a:r>
              <a:rPr lang="en-US" sz="2400" b="1" dirty="0">
                <a:latin typeface="Arial Nova"/>
                <a:cs typeface="Calibri"/>
              </a:rPr>
              <a:t>: 50mm</a:t>
            </a:r>
          </a:p>
          <a:p>
            <a:pPr>
              <a:buFont typeface="Wingdings" panose="020B0604020202020204" pitchFamily="34" charset="0"/>
              <a:buChar char="§"/>
            </a:pPr>
            <a:endParaRPr lang="en-US" sz="2400" dirty="0">
              <a:latin typeface="Arial Nov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9176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agine 4" descr="O imagine care conține text, persoană, om, întuneric&#10;&#10;Descriere generată automat">
            <a:extLst>
              <a:ext uri="{FF2B5EF4-FFF2-40B4-BE49-F238E27FC236}">
                <a16:creationId xmlns:a16="http://schemas.microsoft.com/office/drawing/2014/main" id="{E35C132B-23C9-B230-3C2E-1DFBD43C86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7" r="1547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CasetăText 1">
            <a:extLst>
              <a:ext uri="{FF2B5EF4-FFF2-40B4-BE49-F238E27FC236}">
                <a16:creationId xmlns:a16="http://schemas.microsoft.com/office/drawing/2014/main" id="{140B52EF-49F0-033D-7FE7-D13AB4BFBB73}"/>
              </a:ext>
            </a:extLst>
          </p:cNvPr>
          <p:cNvSpPr txBox="1"/>
          <p:nvPr/>
        </p:nvSpPr>
        <p:spPr>
          <a:xfrm>
            <a:off x="710609" y="1552354"/>
            <a:ext cx="373557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o-RO" sz="4800" b="1" err="1">
                <a:solidFill>
                  <a:srgbClr val="63BF00"/>
                </a:solidFill>
                <a:latin typeface="Arial Nova"/>
              </a:rPr>
              <a:t>Razer</a:t>
            </a:r>
            <a:endParaRPr lang="ro-RO" err="1">
              <a:solidFill>
                <a:srgbClr val="63BF00"/>
              </a:solidFill>
              <a:latin typeface="Calibri" panose="020F0502020204030204"/>
              <a:cs typeface="Calibri"/>
            </a:endParaRPr>
          </a:p>
          <a:p>
            <a:pPr algn="ctr"/>
            <a:r>
              <a:rPr lang="ro-RO" sz="4800" b="1" err="1">
                <a:solidFill>
                  <a:srgbClr val="FFFFFF"/>
                </a:solidFill>
                <a:latin typeface="Arial Nova"/>
              </a:rPr>
              <a:t>HyperSen</a:t>
            </a:r>
            <a:r>
              <a:rPr lang="ro-RO" sz="4800" b="1" err="1">
                <a:solidFill>
                  <a:srgbClr val="FFFFFF"/>
                </a:solidFill>
                <a:latin typeface="Arial Nova"/>
                <a:cs typeface="Calibri"/>
              </a:rPr>
              <a:t>se</a:t>
            </a:r>
            <a:endParaRPr lang="ro-RO" err="1">
              <a:cs typeface="Calibri"/>
            </a:endParaRPr>
          </a:p>
        </p:txBody>
      </p:sp>
      <p:sp>
        <p:nvSpPr>
          <p:cNvPr id="5" name="CasetăText 4">
            <a:extLst>
              <a:ext uri="{FF2B5EF4-FFF2-40B4-BE49-F238E27FC236}">
                <a16:creationId xmlns:a16="http://schemas.microsoft.com/office/drawing/2014/main" id="{681DFACD-7A42-4E6D-06C4-450CEA68AD71}"/>
              </a:ext>
            </a:extLst>
          </p:cNvPr>
          <p:cNvSpPr txBox="1"/>
          <p:nvPr/>
        </p:nvSpPr>
        <p:spPr>
          <a:xfrm>
            <a:off x="551121" y="3935819"/>
            <a:ext cx="11328989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Wingdings"/>
              <a:buChar char="§"/>
            </a:pPr>
            <a:r>
              <a:rPr lang="ro" sz="3200" b="1" dirty="0">
                <a:solidFill>
                  <a:srgbClr val="E8EAED"/>
                </a:solidFill>
                <a:latin typeface="Arial Nova"/>
              </a:rPr>
              <a:t>Creează feedback senzorial pentru senzații realiste bazate pe indicii audio din joc</a:t>
            </a:r>
            <a:endParaRPr lang="ro-RO" sz="3600" b="1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55436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ine 5" descr="O imagine care conține siglă&#10;&#10;Descriere generată automat">
            <a:extLst>
              <a:ext uri="{FF2B5EF4-FFF2-40B4-BE49-F238E27FC236}">
                <a16:creationId xmlns:a16="http://schemas.microsoft.com/office/drawing/2014/main" id="{9F3FF553-1D94-4B1F-EF06-6E08A493BA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1037" b="2424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E62432DB-6832-5B8F-EE4C-E3AE62C4F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126" y="336903"/>
            <a:ext cx="10515600" cy="1325563"/>
          </a:xfrm>
        </p:spPr>
        <p:txBody>
          <a:bodyPr>
            <a:normAutofit/>
          </a:bodyPr>
          <a:lstStyle/>
          <a:p>
            <a:r>
              <a:rPr lang="ro-RO" b="1" dirty="0">
                <a:solidFill>
                  <a:srgbClr val="63BF00"/>
                </a:solidFill>
                <a:latin typeface="Arial Nova"/>
                <a:cs typeface="Calibri Light"/>
              </a:rPr>
              <a:t>THX</a:t>
            </a:r>
            <a:r>
              <a:rPr lang="ro-RO" b="1" dirty="0">
                <a:solidFill>
                  <a:srgbClr val="FFFFFF"/>
                </a:solidFill>
                <a:latin typeface="Arial Nova"/>
                <a:cs typeface="Calibri Light"/>
              </a:rPr>
              <a:t> SPATIAL AUDIO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A5DA37AA-828A-1814-988B-B353F2C53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275" y="1787995"/>
            <a:ext cx="5087526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Wingdings" panose="020B0604020202020204" pitchFamily="34" charset="0"/>
              <a:buChar char="§"/>
            </a:pPr>
            <a:r>
              <a:rPr lang="ro" b="1" dirty="0">
                <a:solidFill>
                  <a:srgbClr val="E8EAED"/>
                </a:solidFill>
                <a:latin typeface="Arial Nova"/>
                <a:cs typeface="Calibri"/>
              </a:rPr>
              <a:t>Simulează sunetul într-o sferă de 360° în jurul tău</a:t>
            </a:r>
          </a:p>
          <a:p>
            <a:pPr algn="just">
              <a:buFont typeface="Wingdings" panose="020B0604020202020204" pitchFamily="34" charset="0"/>
              <a:buChar char="§"/>
            </a:pPr>
            <a:endParaRPr lang="ro" b="1" dirty="0">
              <a:solidFill>
                <a:srgbClr val="E8EAED"/>
              </a:solidFill>
              <a:latin typeface="Arial Nova"/>
              <a:cs typeface="Calibri"/>
            </a:endParaRPr>
          </a:p>
          <a:p>
            <a:pPr algn="just">
              <a:buFont typeface="Wingdings" panose="020B0604020202020204" pitchFamily="34" charset="0"/>
              <a:buChar char="§"/>
            </a:pPr>
            <a:r>
              <a:rPr lang="ro" b="1" dirty="0">
                <a:solidFill>
                  <a:srgbClr val="E8EAED"/>
                </a:solidFill>
                <a:latin typeface="Arial Nova"/>
                <a:cs typeface="Calibri"/>
              </a:rPr>
              <a:t>Poți </a:t>
            </a:r>
            <a:r>
              <a:rPr lang="ro" b="1" err="1">
                <a:solidFill>
                  <a:srgbClr val="E8EAED"/>
                </a:solidFill>
                <a:latin typeface="Arial Nova"/>
                <a:cs typeface="Calibri"/>
              </a:rPr>
              <a:t>reactiona</a:t>
            </a:r>
            <a:r>
              <a:rPr lang="ro" b="1" dirty="0">
                <a:solidFill>
                  <a:srgbClr val="E8EAED"/>
                </a:solidFill>
                <a:latin typeface="Arial Nova"/>
                <a:cs typeface="Calibri"/>
              </a:rPr>
              <a:t> la orice sunet, indiferent de direcția din care a fost produs</a:t>
            </a:r>
          </a:p>
        </p:txBody>
      </p:sp>
    </p:spTree>
    <p:extLst>
      <p:ext uri="{BB962C8B-B14F-4D97-AF65-F5344CB8AC3E}">
        <p14:creationId xmlns:p14="http://schemas.microsoft.com/office/powerpoint/2010/main" val="510727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Imagine 2">
            <a:extLst>
              <a:ext uri="{FF2B5EF4-FFF2-40B4-BE49-F238E27FC236}">
                <a16:creationId xmlns:a16="http://schemas.microsoft.com/office/drawing/2014/main" id="{E0385209-D639-3546-13FA-3B87A9B4BE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01" r="6608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CasetăText 2">
            <a:extLst>
              <a:ext uri="{FF2B5EF4-FFF2-40B4-BE49-F238E27FC236}">
                <a16:creationId xmlns:a16="http://schemas.microsoft.com/office/drawing/2014/main" id="{24FA3280-67DD-A3C0-CF64-AF267760DEDA}"/>
              </a:ext>
            </a:extLst>
          </p:cNvPr>
          <p:cNvSpPr txBox="1"/>
          <p:nvPr/>
        </p:nvSpPr>
        <p:spPr>
          <a:xfrm>
            <a:off x="530009" y="984737"/>
            <a:ext cx="10786533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AutoNum type="arabicPeriod"/>
            </a:pPr>
            <a:r>
              <a:rPr lang="en-US" sz="2800" b="1" err="1">
                <a:solidFill>
                  <a:srgbClr val="FFFFFF"/>
                </a:solidFill>
                <a:latin typeface="Arial Nova"/>
                <a:cs typeface="Arial"/>
              </a:rPr>
              <a:t>Cadru</a:t>
            </a:r>
            <a:r>
              <a:rPr lang="en-US" sz="2800" b="1" dirty="0">
                <a:solidFill>
                  <a:srgbClr val="FFFFFF"/>
                </a:solidFill>
                <a:latin typeface="Arial Nova"/>
                <a:cs typeface="Arial"/>
              </a:rPr>
              <a:t> din </a:t>
            </a:r>
            <a:r>
              <a:rPr lang="en-US" sz="2800" b="1" err="1">
                <a:solidFill>
                  <a:srgbClr val="FFFFFF"/>
                </a:solidFill>
                <a:latin typeface="Arial Nova"/>
                <a:cs typeface="Arial"/>
              </a:rPr>
              <a:t>aluminiu</a:t>
            </a:r>
            <a:endParaRPr lang="en-US" sz="2800" b="1">
              <a:solidFill>
                <a:srgbClr val="FFFFFF"/>
              </a:solidFill>
              <a:latin typeface="Arial Nova"/>
              <a:cs typeface="Arial"/>
            </a:endParaRPr>
          </a:p>
          <a:p>
            <a:pPr marL="457200" indent="-457200">
              <a:buAutoNum type="arabicPeriod"/>
            </a:pPr>
            <a:r>
              <a:rPr lang="ro" sz="2800" b="1" dirty="0">
                <a:solidFill>
                  <a:srgbClr val="E8EAED"/>
                </a:solidFill>
                <a:latin typeface="Arial Nova"/>
                <a:cs typeface="Arial"/>
              </a:rPr>
              <a:t>Bandă pentru cap cu reglare automată și cupe pivotante</a:t>
            </a:r>
          </a:p>
          <a:p>
            <a:pPr marL="457200" indent="-457200">
              <a:buAutoNum type="arabicPeriod"/>
            </a:pPr>
            <a:r>
              <a:rPr lang="ro" sz="2800" b="1" dirty="0">
                <a:solidFill>
                  <a:srgbClr val="E8EAED"/>
                </a:solidFill>
                <a:latin typeface="Arial Nova"/>
                <a:cs typeface="Arial"/>
              </a:rPr>
              <a:t>Gel care se răcește după </a:t>
            </a:r>
            <a:r>
              <a:rPr lang="ro" sz="2800" b="1" err="1">
                <a:solidFill>
                  <a:srgbClr val="E8EAED"/>
                </a:solidFill>
                <a:latin typeface="Arial Nova"/>
                <a:cs typeface="Arial"/>
              </a:rPr>
              <a:t>cateva</a:t>
            </a:r>
            <a:r>
              <a:rPr lang="ro" sz="2800" b="1" dirty="0">
                <a:solidFill>
                  <a:srgbClr val="E8EAED"/>
                </a:solidFill>
                <a:latin typeface="Arial Nova"/>
                <a:cs typeface="Arial"/>
              </a:rPr>
              <a:t> minute</a:t>
            </a:r>
          </a:p>
          <a:p>
            <a:pPr marL="457200" indent="-457200">
              <a:buAutoNum type="arabicPeriod"/>
            </a:pPr>
            <a:r>
              <a:rPr lang="ro" sz="2800" b="1" dirty="0">
                <a:solidFill>
                  <a:srgbClr val="E8EAED"/>
                </a:solidFill>
                <a:latin typeface="Arial Nova"/>
                <a:cs typeface="Arial"/>
              </a:rPr>
              <a:t>Spumă de înaltă densitate și piele ecologică</a:t>
            </a:r>
          </a:p>
        </p:txBody>
      </p:sp>
      <p:sp>
        <p:nvSpPr>
          <p:cNvPr id="4" name="CasetăText 3">
            <a:extLst>
              <a:ext uri="{FF2B5EF4-FFF2-40B4-BE49-F238E27FC236}">
                <a16:creationId xmlns:a16="http://schemas.microsoft.com/office/drawing/2014/main" id="{4AEA33FC-D3F4-7EBC-FB88-52DC18841F84}"/>
              </a:ext>
            </a:extLst>
          </p:cNvPr>
          <p:cNvSpPr txBox="1"/>
          <p:nvPr/>
        </p:nvSpPr>
        <p:spPr>
          <a:xfrm>
            <a:off x="528696" y="171214"/>
            <a:ext cx="550897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solidFill>
                  <a:schemeClr val="bg1"/>
                </a:solidFill>
                <a:latin typeface="Arial Nova"/>
                <a:ea typeface="Roboto"/>
                <a:cs typeface="Roboto"/>
              </a:rPr>
              <a:t>Construcția</a:t>
            </a:r>
            <a:r>
              <a:rPr lang="en-US" sz="4400" b="1" dirty="0">
                <a:solidFill>
                  <a:schemeClr val="bg1"/>
                </a:solidFill>
                <a:latin typeface="Arial Nova"/>
                <a:ea typeface="Roboto"/>
                <a:cs typeface="Roboto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Arial Nova"/>
                <a:ea typeface="Roboto"/>
                <a:cs typeface="Roboto"/>
              </a:rPr>
              <a:t>căștilor</a:t>
            </a:r>
            <a:endParaRPr lang="en-US" sz="4400" b="1" dirty="0">
              <a:solidFill>
                <a:schemeClr val="bg1"/>
              </a:solidFill>
              <a:latin typeface="Arial Nova"/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18676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ine 4" descr="O imagine care conține lumină reflectorului&#10;&#10;Descriere generată automat">
            <a:extLst>
              <a:ext uri="{FF2B5EF4-FFF2-40B4-BE49-F238E27FC236}">
                <a16:creationId xmlns:a16="http://schemas.microsoft.com/office/drawing/2014/main" id="{1CE9DDC9-3525-8FB1-41C9-0E06B31B99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66" r="25753" b="2430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FC61D284-9DDB-91A8-AC2D-9168BCD4C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ro-RO" sz="4800" b="1" dirty="0">
                <a:latin typeface="Arial Nova"/>
                <a:cs typeface="Calibri Light"/>
              </a:rPr>
              <a:t>Alte detalii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Content Placeholder 7">
            <a:extLst>
              <a:ext uri="{FF2B5EF4-FFF2-40B4-BE49-F238E27FC236}">
                <a16:creationId xmlns:a16="http://schemas.microsoft.com/office/drawing/2014/main" id="{23896621-45DD-F5B9-5F66-52E30FFAE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6167053" cy="3207258"/>
          </a:xfrm>
        </p:spPr>
        <p:txBody>
          <a:bodyPr anchor="t">
            <a:normAutofit/>
          </a:bodyPr>
          <a:lstStyle/>
          <a:p>
            <a:pPr algn="just">
              <a:buFont typeface="Wingdings" panose="020B0604020202020204" pitchFamily="34" charset="0"/>
              <a:buChar char="§"/>
            </a:pPr>
            <a:r>
              <a:rPr lang="en-US" b="1" err="1">
                <a:latin typeface="Arial Nova"/>
                <a:cs typeface="Calibri"/>
              </a:rPr>
              <a:t>Preț</a:t>
            </a:r>
            <a:r>
              <a:rPr lang="en-US" b="1" dirty="0">
                <a:latin typeface="Arial Nova"/>
                <a:cs typeface="Calibri"/>
              </a:rPr>
              <a:t> de </a:t>
            </a:r>
            <a:r>
              <a:rPr lang="en-US" b="1" err="1">
                <a:latin typeface="Arial Nova"/>
                <a:cs typeface="Calibri"/>
              </a:rPr>
              <a:t>aproximativ</a:t>
            </a:r>
            <a:r>
              <a:rPr lang="en-US" b="1" dirty="0">
                <a:latin typeface="Arial Nova"/>
                <a:cs typeface="Calibri"/>
              </a:rPr>
              <a:t> 200$</a:t>
            </a:r>
            <a:endParaRPr lang="ro-RO"/>
          </a:p>
          <a:p>
            <a:pPr algn="just">
              <a:buFont typeface="Wingdings" panose="020B0604020202020204" pitchFamily="34" charset="0"/>
              <a:buChar char="§"/>
            </a:pPr>
            <a:r>
              <a:rPr lang="en-US" b="1" err="1">
                <a:latin typeface="Arial Nova"/>
                <a:cs typeface="Calibri"/>
              </a:rPr>
              <a:t>Microfon</a:t>
            </a:r>
            <a:r>
              <a:rPr lang="en-US" b="1" dirty="0">
                <a:latin typeface="Arial Nova"/>
                <a:cs typeface="Calibri"/>
              </a:rPr>
              <a:t> </a:t>
            </a:r>
            <a:r>
              <a:rPr lang="en-US" b="1" err="1">
                <a:latin typeface="Arial Nova"/>
                <a:cs typeface="Calibri"/>
              </a:rPr>
              <a:t>retractabil</a:t>
            </a:r>
            <a:endParaRPr lang="en-US" b="1">
              <a:latin typeface="Arial Nova"/>
              <a:cs typeface="Calibri"/>
            </a:endParaRPr>
          </a:p>
          <a:p>
            <a:pPr algn="just">
              <a:buFont typeface="Wingdings" panose="020B0604020202020204" pitchFamily="34" charset="0"/>
              <a:buChar char="§"/>
            </a:pPr>
            <a:r>
              <a:rPr lang="en-US" b="1" err="1">
                <a:latin typeface="Arial Nova"/>
                <a:cs typeface="Calibri"/>
              </a:rPr>
              <a:t>Lumini</a:t>
            </a:r>
            <a:r>
              <a:rPr lang="en-US" b="1" dirty="0">
                <a:latin typeface="Arial Nova"/>
                <a:cs typeface="Calibri"/>
              </a:rPr>
              <a:t> RGB care pot fi </a:t>
            </a:r>
            <a:r>
              <a:rPr lang="en-US" b="1" err="1">
                <a:latin typeface="Arial Nova"/>
                <a:cs typeface="Calibri"/>
              </a:rPr>
              <a:t>modificate</a:t>
            </a:r>
            <a:r>
              <a:rPr lang="en-US" b="1" dirty="0">
                <a:latin typeface="Arial Nova"/>
                <a:cs typeface="Calibri"/>
              </a:rPr>
              <a:t> din </a:t>
            </a:r>
            <a:r>
              <a:rPr lang="en-US" b="1" err="1">
                <a:latin typeface="Arial Nova"/>
                <a:cs typeface="Calibri"/>
              </a:rPr>
              <a:t>aplicație</a:t>
            </a:r>
            <a:endParaRPr lang="en-US" b="1">
              <a:latin typeface="Arial Nova"/>
              <a:cs typeface="Calibri"/>
            </a:endParaRPr>
          </a:p>
          <a:p>
            <a:pPr algn="just">
              <a:buFont typeface="Wingdings" panose="020B0604020202020204" pitchFamily="34" charset="0"/>
              <a:buChar char="§"/>
            </a:pPr>
            <a:r>
              <a:rPr lang="en-US" b="1" dirty="0">
                <a:latin typeface="Arial Nova"/>
                <a:cs typeface="Calibri"/>
              </a:rPr>
              <a:t>Se </a:t>
            </a:r>
            <a:r>
              <a:rPr lang="en-US" b="1" err="1">
                <a:latin typeface="Arial Nova"/>
                <a:cs typeface="Calibri"/>
              </a:rPr>
              <a:t>poate</a:t>
            </a:r>
            <a:r>
              <a:rPr lang="en-US" b="1" dirty="0">
                <a:latin typeface="Arial Nova"/>
                <a:cs typeface="Calibri"/>
              </a:rPr>
              <a:t> </a:t>
            </a:r>
            <a:r>
              <a:rPr lang="en-US" b="1" err="1">
                <a:latin typeface="Arial Nova"/>
                <a:cs typeface="Calibri"/>
              </a:rPr>
              <a:t>conecta</a:t>
            </a:r>
            <a:r>
              <a:rPr lang="en-US" b="1" dirty="0">
                <a:latin typeface="Arial Nova"/>
                <a:cs typeface="Calibri"/>
              </a:rPr>
              <a:t> fie </a:t>
            </a:r>
            <a:r>
              <a:rPr lang="en-US" b="1" err="1">
                <a:latin typeface="Arial Nova"/>
                <a:cs typeface="Calibri"/>
              </a:rPr>
              <a:t>prin</a:t>
            </a:r>
            <a:r>
              <a:rPr lang="en-US" b="1" dirty="0">
                <a:latin typeface="Arial Nova"/>
                <a:cs typeface="Calibri"/>
              </a:rPr>
              <a:t> USB, fie </a:t>
            </a:r>
            <a:r>
              <a:rPr lang="en-US" b="1" err="1">
                <a:latin typeface="Arial Nova"/>
                <a:cs typeface="Calibri"/>
              </a:rPr>
              <a:t>prin</a:t>
            </a:r>
            <a:r>
              <a:rPr lang="en-US" b="1" dirty="0">
                <a:latin typeface="Arial Nova"/>
                <a:cs typeface="Calibri"/>
              </a:rPr>
              <a:t> </a:t>
            </a:r>
            <a:r>
              <a:rPr lang="en-US" b="1" err="1">
                <a:latin typeface="Arial Nova"/>
                <a:cs typeface="Calibri"/>
              </a:rPr>
              <a:t>cablu</a:t>
            </a:r>
            <a:r>
              <a:rPr lang="en-US" b="1" dirty="0">
                <a:latin typeface="Arial Nova"/>
                <a:cs typeface="Calibri"/>
              </a:rPr>
              <a:t> auxiliar</a:t>
            </a:r>
          </a:p>
        </p:txBody>
      </p:sp>
    </p:spTree>
    <p:extLst>
      <p:ext uri="{BB962C8B-B14F-4D97-AF65-F5344CB8AC3E}">
        <p14:creationId xmlns:p14="http://schemas.microsoft.com/office/powerpoint/2010/main" val="3781915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ine 11" descr="O imagine care conține de interior&#10;&#10;Descriere generată automat">
            <a:extLst>
              <a:ext uri="{FF2B5EF4-FFF2-40B4-BE49-F238E27FC236}">
                <a16:creationId xmlns:a16="http://schemas.microsoft.com/office/drawing/2014/main" id="{988E7D9B-2F3F-85D8-433D-B268F7A941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3462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CasetăText 1">
            <a:extLst>
              <a:ext uri="{FF2B5EF4-FFF2-40B4-BE49-F238E27FC236}">
                <a16:creationId xmlns:a16="http://schemas.microsoft.com/office/drawing/2014/main" id="{FA8D2BB6-6A4E-F99A-D332-3D5C985F0021}"/>
              </a:ext>
            </a:extLst>
          </p:cNvPr>
          <p:cNvSpPr txBox="1"/>
          <p:nvPr/>
        </p:nvSpPr>
        <p:spPr>
          <a:xfrm>
            <a:off x="791163" y="336903"/>
            <a:ext cx="10515600" cy="13255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cap="all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Multitudine</a:t>
            </a:r>
            <a:r>
              <a:rPr lang="en-US" sz="4800" b="1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4800" b="1" cap="all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modele</a:t>
            </a:r>
            <a:endParaRPr lang="en-US" sz="4800" b="1" cap="all" err="1">
              <a:solidFill>
                <a:srgbClr val="FFFFFF"/>
              </a:solidFill>
              <a:latin typeface="+mj-lt"/>
              <a:ea typeface="+mj-ea"/>
              <a:cs typeface="Calibri Light"/>
            </a:endParaRPr>
          </a:p>
        </p:txBody>
      </p:sp>
      <p:sp>
        <p:nvSpPr>
          <p:cNvPr id="5" name="CasetăText 4">
            <a:extLst>
              <a:ext uri="{FF2B5EF4-FFF2-40B4-BE49-F238E27FC236}">
                <a16:creationId xmlns:a16="http://schemas.microsoft.com/office/drawing/2014/main" id="{C6093AF7-CBE8-E489-8AEE-B8647ADF6A46}"/>
              </a:ext>
            </a:extLst>
          </p:cNvPr>
          <p:cNvSpPr txBox="1"/>
          <p:nvPr/>
        </p:nvSpPr>
        <p:spPr>
          <a:xfrm>
            <a:off x="754474" y="1666993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ctr">
              <a:buFont typeface="Wingdings"/>
              <a:buChar char="§"/>
            </a:pPr>
            <a:endParaRPr lang="en-US" sz="2400" cap="all" dirty="0">
              <a:solidFill>
                <a:srgbClr val="FFFFFF"/>
              </a:solidFill>
              <a:latin typeface="Arial Nova"/>
            </a:endParaRPr>
          </a:p>
        </p:txBody>
      </p:sp>
      <p:sp>
        <p:nvSpPr>
          <p:cNvPr id="6" name="CasetăText 5">
            <a:extLst>
              <a:ext uri="{FF2B5EF4-FFF2-40B4-BE49-F238E27FC236}">
                <a16:creationId xmlns:a16="http://schemas.microsoft.com/office/drawing/2014/main" id="{B72E6F03-F3F7-736F-4A3E-74E0272C07FA}"/>
              </a:ext>
            </a:extLst>
          </p:cNvPr>
          <p:cNvSpPr txBox="1"/>
          <p:nvPr/>
        </p:nvSpPr>
        <p:spPr>
          <a:xfrm>
            <a:off x="867363" y="171403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b="1" cap="all" dirty="0">
              <a:latin typeface="Calibri Light"/>
              <a:cs typeface="Calibri Light"/>
            </a:endParaRPr>
          </a:p>
        </p:txBody>
      </p:sp>
      <p:sp>
        <p:nvSpPr>
          <p:cNvPr id="7" name="CasetăText 6">
            <a:extLst>
              <a:ext uri="{FF2B5EF4-FFF2-40B4-BE49-F238E27FC236}">
                <a16:creationId xmlns:a16="http://schemas.microsoft.com/office/drawing/2014/main" id="{6B64E8B4-D7B2-B042-931F-0C77EAA93457}"/>
              </a:ext>
            </a:extLst>
          </p:cNvPr>
          <p:cNvSpPr txBox="1"/>
          <p:nvPr/>
        </p:nvSpPr>
        <p:spPr>
          <a:xfrm>
            <a:off x="754474" y="1666993"/>
            <a:ext cx="7343421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§"/>
            </a:pPr>
            <a:r>
              <a:rPr lang="en-US" sz="2800" b="1" err="1">
                <a:latin typeface="Arial Nova"/>
              </a:rPr>
              <a:t>Există</a:t>
            </a:r>
            <a:r>
              <a:rPr lang="en-US" sz="2800" b="1" dirty="0">
                <a:latin typeface="Arial Nova"/>
              </a:rPr>
              <a:t> </a:t>
            </a:r>
            <a:r>
              <a:rPr lang="en-US" sz="2800" b="1" err="1">
                <a:latin typeface="Arial Nova"/>
              </a:rPr>
              <a:t>modele</a:t>
            </a:r>
            <a:r>
              <a:rPr lang="en-US" sz="2800" b="1" dirty="0">
                <a:latin typeface="Arial Nova"/>
              </a:rPr>
              <a:t> care se </a:t>
            </a:r>
            <a:r>
              <a:rPr lang="en-US" sz="2800" b="1" err="1">
                <a:latin typeface="Arial Nova"/>
              </a:rPr>
              <a:t>deosebesc</a:t>
            </a:r>
            <a:r>
              <a:rPr lang="en-US" sz="2800" b="1" dirty="0">
                <a:latin typeface="Arial Nova"/>
              </a:rPr>
              <a:t> </a:t>
            </a:r>
            <a:r>
              <a:rPr lang="en-US" sz="2800" b="1" err="1">
                <a:latin typeface="Arial Nova"/>
              </a:rPr>
              <a:t>prin</a:t>
            </a:r>
            <a:r>
              <a:rPr lang="en-US" sz="2800" b="1" dirty="0">
                <a:latin typeface="Arial Nova"/>
              </a:rPr>
              <a:t>:</a:t>
            </a:r>
          </a:p>
          <a:p>
            <a:pPr marL="342900" indent="-342900">
              <a:buFont typeface="Wingdings"/>
              <a:buChar char="§"/>
            </a:pPr>
            <a:endParaRPr lang="en-US" sz="2800" b="1" dirty="0">
              <a:latin typeface="Arial Nova"/>
            </a:endParaRPr>
          </a:p>
          <a:p>
            <a:pPr marL="342900" indent="-342900">
              <a:buFont typeface="Calibri"/>
              <a:buChar char="-"/>
            </a:pPr>
            <a:r>
              <a:rPr lang="en-US" sz="2800" b="1" err="1">
                <a:latin typeface="Arial Nova"/>
              </a:rPr>
              <a:t>Culoarea</a:t>
            </a:r>
            <a:r>
              <a:rPr lang="en-US" sz="2800" b="1" dirty="0">
                <a:latin typeface="Arial Nova"/>
              </a:rPr>
              <a:t> </a:t>
            </a:r>
            <a:r>
              <a:rPr lang="en-US" sz="2800" b="1" err="1">
                <a:latin typeface="Arial Nova"/>
              </a:rPr>
              <a:t>materialelor</a:t>
            </a:r>
            <a:endParaRPr lang="en-US" sz="2800" b="1">
              <a:latin typeface="Arial Nova"/>
            </a:endParaRPr>
          </a:p>
          <a:p>
            <a:pPr marL="342900" indent="-342900">
              <a:buFont typeface="Calibri"/>
              <a:buChar char="-"/>
            </a:pPr>
            <a:r>
              <a:rPr lang="en-US" sz="2800" b="1" dirty="0">
                <a:latin typeface="Arial Nova"/>
              </a:rPr>
              <a:t>Iluminat</a:t>
            </a:r>
          </a:p>
          <a:p>
            <a:pPr marL="342900" indent="-342900">
              <a:buFont typeface="Calibri"/>
              <a:buChar char="-"/>
            </a:pPr>
            <a:r>
              <a:rPr lang="en-US" sz="2800" b="1" err="1">
                <a:latin typeface="Arial Nova"/>
              </a:rPr>
              <a:t>Funcții</a:t>
            </a:r>
            <a:endParaRPr lang="en-US" sz="2800" b="1">
              <a:latin typeface="Arial Nova"/>
            </a:endParaRPr>
          </a:p>
          <a:p>
            <a:pPr marL="342900" indent="-342900">
              <a:buFont typeface="Calibri"/>
              <a:buChar char="-"/>
            </a:pPr>
            <a:r>
              <a:rPr lang="en-US" sz="2800" b="1" err="1">
                <a:latin typeface="Arial Nova"/>
              </a:rPr>
              <a:t>Accesorii</a:t>
            </a:r>
            <a:endParaRPr lang="en-US" sz="2800" b="1">
              <a:latin typeface="Arial Nova"/>
            </a:endParaRPr>
          </a:p>
          <a:p>
            <a:pPr marL="342900" indent="-342900">
              <a:buFont typeface="Calibri"/>
              <a:buChar char="-"/>
            </a:pPr>
            <a:endParaRPr lang="en-US" sz="2400" b="1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2884734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agine 4" descr="O imagine care conține instrument de scris, creion, rechizite&#10;&#10;Descriere generată automat">
            <a:extLst>
              <a:ext uri="{FF2B5EF4-FFF2-40B4-BE49-F238E27FC236}">
                <a16:creationId xmlns:a16="http://schemas.microsoft.com/office/drawing/2014/main" id="{CEF2C1BA-90C3-7D27-A9A1-43FAEE9472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5" name="CasetăText 4">
            <a:extLst>
              <a:ext uri="{FF2B5EF4-FFF2-40B4-BE49-F238E27FC236}">
                <a16:creationId xmlns:a16="http://schemas.microsoft.com/office/drawing/2014/main" id="{F398A42F-5276-3688-D496-08EFDDCA39E9}"/>
              </a:ext>
            </a:extLst>
          </p:cNvPr>
          <p:cNvSpPr txBox="1"/>
          <p:nvPr/>
        </p:nvSpPr>
        <p:spPr>
          <a:xfrm>
            <a:off x="3774252" y="491067"/>
            <a:ext cx="492571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err="1">
                <a:solidFill>
                  <a:schemeClr val="bg1"/>
                </a:solidFill>
                <a:latin typeface="Arial Nova"/>
              </a:rPr>
              <a:t>Vă</a:t>
            </a:r>
            <a:r>
              <a:rPr lang="en-US" sz="4800" b="1" dirty="0">
                <a:solidFill>
                  <a:schemeClr val="bg1"/>
                </a:solidFill>
                <a:latin typeface="Arial Nova"/>
              </a:rPr>
              <a:t> </a:t>
            </a:r>
            <a:r>
              <a:rPr lang="en-US" sz="4800" b="1" err="1">
                <a:solidFill>
                  <a:schemeClr val="bg1"/>
                </a:solidFill>
                <a:latin typeface="Arial Nova"/>
              </a:rPr>
              <a:t>mulțumesc</a:t>
            </a:r>
            <a:r>
              <a:rPr lang="en-US" sz="4800" b="1" dirty="0">
                <a:solidFill>
                  <a:schemeClr val="bg1"/>
                </a:solidFill>
                <a:latin typeface="Arial Nova"/>
              </a:rPr>
              <a:t>!</a:t>
            </a:r>
            <a:endParaRPr lang="ro-RO" sz="4800" b="1">
              <a:solidFill>
                <a:schemeClr val="bg1"/>
              </a:solidFill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1933671518"/>
      </p:ext>
    </p:extLst>
  </p:cSld>
  <p:clrMapOvr>
    <a:masterClrMapping/>
  </p:clrMapOvr>
</p:sld>
</file>

<file path=ppt/theme/theme1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Ecran lat</PresentationFormat>
  <Paragraphs>0</Paragraphs>
  <Slides>9</Slides>
  <Notes>0</Notes>
  <HiddenSlides>0</HiddenSlides>
  <MMClips>0</MMClips>
  <ScaleCrop>false</ScaleCrop>
  <HeadingPairs>
    <vt:vector size="4" baseType="variant">
      <vt:variant>
        <vt:lpstr>Temă</vt:lpstr>
      </vt:variant>
      <vt:variant>
        <vt:i4>1</vt:i4>
      </vt:variant>
      <vt:variant>
        <vt:lpstr>Titluri diapozitive</vt:lpstr>
      </vt:variant>
      <vt:variant>
        <vt:i4>9</vt:i4>
      </vt:variant>
    </vt:vector>
  </HeadingPairs>
  <TitlesOfParts>
    <vt:vector size="10" baseType="lpstr">
      <vt:lpstr>Temă Office</vt:lpstr>
      <vt:lpstr>Prezentare PowerPoint</vt:lpstr>
      <vt:lpstr>Razer Nari Ultimate</vt:lpstr>
      <vt:lpstr>Specificații</vt:lpstr>
      <vt:lpstr>Prezentare PowerPoint</vt:lpstr>
      <vt:lpstr>THX SPATIAL AUDIO</vt:lpstr>
      <vt:lpstr>Prezentare PowerPoint</vt:lpstr>
      <vt:lpstr>Alte detalii</vt:lpstr>
      <vt:lpstr>Prezentare PowerPoint</vt:lpstr>
      <vt:lpstr>Prezentare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Prezentare PowerPoint</dc:title>
  <dc:creator/>
  <cp:lastModifiedBy/>
  <cp:revision>337</cp:revision>
  <dcterms:created xsi:type="dcterms:W3CDTF">2023-05-21T14:40:32Z</dcterms:created>
  <dcterms:modified xsi:type="dcterms:W3CDTF">2023-05-21T19:50:35Z</dcterms:modified>
</cp:coreProperties>
</file>

<file path=docProps/thumbnail.jpeg>
</file>